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2" r:id="rId3"/>
    <p:sldId id="268" r:id="rId4"/>
    <p:sldId id="270" r:id="rId5"/>
    <p:sldId id="269" r:id="rId6"/>
    <p:sldId id="274" r:id="rId7"/>
    <p:sldId id="275" r:id="rId8"/>
    <p:sldId id="257" r:id="rId9"/>
    <p:sldId id="258" r:id="rId10"/>
    <p:sldId id="263" r:id="rId11"/>
    <p:sldId id="264" r:id="rId12"/>
    <p:sldId id="271" r:id="rId13"/>
    <p:sldId id="259" r:id="rId14"/>
    <p:sldId id="262" r:id="rId15"/>
    <p:sldId id="266" r:id="rId16"/>
    <p:sldId id="267" r:id="rId17"/>
    <p:sldId id="260" r:id="rId18"/>
    <p:sldId id="261" r:id="rId19"/>
    <p:sldId id="265"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35E86-80A0-4E83-B3E4-48893E2503DE}" type="datetimeFigureOut">
              <a:rPr lang="en-US" smtClean="0"/>
              <a:pPr/>
              <a:t>3/28/2008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8A638-E5E5-4181-B133-CA8BDD7571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8A638-E5E5-4181-B133-CA8BDD75712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8C79DA-D2A8-4470-B90A-9137FF02F3C4}"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C79DA-D2A8-4470-B90A-9137FF02F3C4}"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C79DA-D2A8-4470-B90A-9137FF02F3C4}"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C79DA-D2A8-4470-B90A-9137FF02F3C4}"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C79DA-D2A8-4470-B90A-9137FF02F3C4}" type="datetimeFigureOut">
              <a:rPr lang="en-US" smtClean="0"/>
              <a:pPr/>
              <a:t>3/28/2008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8C79DA-D2A8-4470-B90A-9137FF02F3C4}" type="datetimeFigureOut">
              <a:rPr lang="en-US" smtClean="0"/>
              <a:pPr/>
              <a:t>3/28/2008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8C79DA-D2A8-4470-B90A-9137FF02F3C4}" type="datetimeFigureOut">
              <a:rPr lang="en-US" smtClean="0"/>
              <a:pPr/>
              <a:t>3/28/2008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8C79DA-D2A8-4470-B90A-9137FF02F3C4}" type="datetimeFigureOut">
              <a:rPr lang="en-US" smtClean="0"/>
              <a:pPr/>
              <a:t>3/28/2008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C79DA-D2A8-4470-B90A-9137FF02F3C4}" type="datetimeFigureOut">
              <a:rPr lang="en-US" smtClean="0"/>
              <a:pPr/>
              <a:t>3/28/2008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C79DA-D2A8-4470-B90A-9137FF02F3C4}" type="datetimeFigureOut">
              <a:rPr lang="en-US" smtClean="0"/>
              <a:pPr/>
              <a:t>3/28/2008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C79DA-D2A8-4470-B90A-9137FF02F3C4}" type="datetimeFigureOut">
              <a:rPr lang="en-US" smtClean="0"/>
              <a:pPr/>
              <a:t>3/28/2008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D6830-6BC2-4E4E-A19B-871049629C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C79DA-D2A8-4470-B90A-9137FF02F3C4}" type="datetimeFigureOut">
              <a:rPr lang="en-US" smtClean="0"/>
              <a:pPr/>
              <a:t>3/28/2008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D6830-6BC2-4E4E-A19B-871049629C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1600200"/>
            <a:ext cx="3733800" cy="1470025"/>
          </a:xfrm>
        </p:spPr>
        <p:txBody>
          <a:bodyPr>
            <a:normAutofit fontScale="90000"/>
          </a:bodyPr>
          <a:lstStyle/>
          <a:p>
            <a:r>
              <a:rPr lang="en-US" sz="7200" b="1" dirty="0" smtClean="0">
                <a:solidFill>
                  <a:srgbClr val="C00000"/>
                </a:solidFill>
              </a:rPr>
              <a:t>Urban Solutions</a:t>
            </a:r>
            <a:endParaRPr lang="en-US" sz="7200" b="1" dirty="0">
              <a:solidFill>
                <a:srgbClr val="C00000"/>
              </a:solidFill>
            </a:endParaRPr>
          </a:p>
        </p:txBody>
      </p:sp>
      <p:sp>
        <p:nvSpPr>
          <p:cNvPr id="3" name="Subtitle 2"/>
          <p:cNvSpPr>
            <a:spLocks noGrp="1"/>
          </p:cNvSpPr>
          <p:nvPr>
            <p:ph type="subTitle" idx="1"/>
          </p:nvPr>
        </p:nvSpPr>
        <p:spPr>
          <a:xfrm>
            <a:off x="4572000" y="5105400"/>
            <a:ext cx="4572000" cy="1752600"/>
          </a:xfrm>
        </p:spPr>
        <p:txBody>
          <a:bodyPr/>
          <a:lstStyle/>
          <a:p>
            <a:r>
              <a:rPr lang="en-US" b="1" dirty="0" smtClean="0">
                <a:solidFill>
                  <a:srgbClr val="C00000"/>
                </a:solidFill>
              </a:rPr>
              <a:t>Paradigms &amp; Perspectives</a:t>
            </a:r>
            <a:endParaRPr lang="en-US" b="1" dirty="0">
              <a:solidFill>
                <a:srgbClr val="C00000"/>
              </a:solidFill>
            </a:endParaRPr>
          </a:p>
        </p:txBody>
      </p:sp>
      <p:pic>
        <p:nvPicPr>
          <p:cNvPr id="1026" name="Picture 2" descr="C:\Documents and Settings\John\Local Settings\Temporary Internet Files\Content.IE5\O03R74EC\MPj04365540000[1].jpg"/>
          <p:cNvPicPr>
            <a:picLocks noChangeAspect="1" noChangeArrowheads="1"/>
          </p:cNvPicPr>
          <p:nvPr/>
        </p:nvPicPr>
        <p:blipFill>
          <a:blip r:embed="rId3"/>
          <a:srcRect/>
          <a:stretch>
            <a:fillRect/>
          </a:stretch>
        </p:blipFill>
        <p:spPr bwMode="auto">
          <a:xfrm>
            <a:off x="0" y="0"/>
            <a:ext cx="4591594"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Social Justice Approach</a:t>
            </a:r>
            <a:endParaRPr lang="en-US" b="1" dirty="0">
              <a:solidFill>
                <a:srgbClr val="C00000"/>
              </a:solidFill>
            </a:endParaRPr>
          </a:p>
        </p:txBody>
      </p:sp>
      <p:sp>
        <p:nvSpPr>
          <p:cNvPr id="3" name="Content Placeholder 2"/>
          <p:cNvSpPr>
            <a:spLocks noGrp="1"/>
          </p:cNvSpPr>
          <p:nvPr>
            <p:ph sz="half" idx="1"/>
          </p:nvPr>
        </p:nvSpPr>
        <p:spPr>
          <a:xfrm>
            <a:off x="304800" y="1600200"/>
            <a:ext cx="5562600" cy="4953000"/>
          </a:xfrm>
        </p:spPr>
        <p:txBody>
          <a:bodyPr>
            <a:normAutofit fontScale="85000" lnSpcReduction="20000"/>
          </a:bodyPr>
          <a:lstStyle/>
          <a:p>
            <a:r>
              <a:rPr lang="en-US" dirty="0" smtClean="0"/>
              <a:t>Focuses on the disparity between rich and poor in the city</a:t>
            </a:r>
            <a:br>
              <a:rPr lang="en-US" dirty="0" smtClean="0"/>
            </a:br>
            <a:endParaRPr lang="en-US" dirty="0" smtClean="0"/>
          </a:p>
          <a:p>
            <a:r>
              <a:rPr lang="en-US" dirty="0" smtClean="0"/>
              <a:t>In Asia, works for land rights for squatters and matters of sexual exploitation, HIV/AIDS etc.</a:t>
            </a:r>
            <a:br>
              <a:rPr lang="en-US" dirty="0" smtClean="0"/>
            </a:br>
            <a:endParaRPr lang="en-US" dirty="0" smtClean="0"/>
          </a:p>
          <a:p>
            <a:r>
              <a:rPr lang="en-US" dirty="0" smtClean="0"/>
              <a:t>Also deals with unfair  legislation and banking practices</a:t>
            </a:r>
            <a:br>
              <a:rPr lang="en-US" dirty="0" smtClean="0"/>
            </a:br>
            <a:endParaRPr lang="en-US" dirty="0" smtClean="0"/>
          </a:p>
          <a:p>
            <a:r>
              <a:rPr lang="en-US" dirty="0" smtClean="0"/>
              <a:t>Strong focus on empowerment and on holistic ministry</a:t>
            </a:r>
            <a:br>
              <a:rPr lang="en-US" dirty="0" smtClean="0"/>
            </a:br>
            <a:endParaRPr lang="en-US" dirty="0" smtClean="0"/>
          </a:p>
          <a:p>
            <a:r>
              <a:rPr lang="en-US" dirty="0" smtClean="0"/>
              <a:t>Often incorporated in other approaches as well</a:t>
            </a:r>
            <a:endParaRPr lang="en-US" dirty="0"/>
          </a:p>
        </p:txBody>
      </p:sp>
      <p:pic>
        <p:nvPicPr>
          <p:cNvPr id="6147" name="Picture 3" descr="C:\Documents and Settings\John\Local Settings\Temporary Internet Files\Content.IE5\O03R74EC\MCj03000430000[1].wmf"/>
          <p:cNvPicPr>
            <a:picLocks noChangeAspect="1" noChangeArrowheads="1"/>
          </p:cNvPicPr>
          <p:nvPr/>
        </p:nvPicPr>
        <p:blipFill>
          <a:blip r:embed="rId3"/>
          <a:srcRect/>
          <a:stretch>
            <a:fillRect/>
          </a:stretch>
        </p:blipFill>
        <p:spPr bwMode="auto">
          <a:xfrm>
            <a:off x="5791200" y="1600200"/>
            <a:ext cx="2951278" cy="4114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Rescue Mission</a:t>
            </a:r>
            <a:endParaRPr lang="en-US" b="1" dirty="0">
              <a:solidFill>
                <a:srgbClr val="C00000"/>
              </a:solidFill>
            </a:endParaRPr>
          </a:p>
        </p:txBody>
      </p:sp>
      <p:sp>
        <p:nvSpPr>
          <p:cNvPr id="3" name="Content Placeholder 2"/>
          <p:cNvSpPr>
            <a:spLocks noGrp="1"/>
          </p:cNvSpPr>
          <p:nvPr>
            <p:ph sz="half" idx="1"/>
          </p:nvPr>
        </p:nvSpPr>
        <p:spPr>
          <a:xfrm>
            <a:off x="457200" y="1600200"/>
            <a:ext cx="5638800" cy="5029200"/>
          </a:xfrm>
        </p:spPr>
        <p:txBody>
          <a:bodyPr>
            <a:normAutofit fontScale="92500" lnSpcReduction="20000"/>
          </a:bodyPr>
          <a:lstStyle/>
          <a:p>
            <a:r>
              <a:rPr lang="en-US" dirty="0" smtClean="0"/>
              <a:t>William Booth &amp; the Salvation Army</a:t>
            </a:r>
            <a:br>
              <a:rPr lang="en-US" dirty="0" smtClean="0"/>
            </a:br>
            <a:endParaRPr lang="en-US" dirty="0" smtClean="0"/>
          </a:p>
          <a:p>
            <a:r>
              <a:rPr lang="en-US" dirty="0" smtClean="0"/>
              <a:t>The city is  a sinful place with many temptations</a:t>
            </a:r>
            <a:br>
              <a:rPr lang="en-US" dirty="0" smtClean="0"/>
            </a:br>
            <a:endParaRPr lang="en-US" dirty="0" smtClean="0"/>
          </a:p>
          <a:p>
            <a:r>
              <a:rPr lang="en-US" dirty="0" smtClean="0"/>
              <a:t>People need to be rescued from the power of sin by the greater power of the gospel</a:t>
            </a:r>
            <a:br>
              <a:rPr lang="en-US" dirty="0" smtClean="0"/>
            </a:br>
            <a:endParaRPr lang="en-US" dirty="0" smtClean="0"/>
          </a:p>
          <a:p>
            <a:r>
              <a:rPr lang="en-US" dirty="0" smtClean="0"/>
              <a:t>This is done on an individual basis</a:t>
            </a:r>
            <a:br>
              <a:rPr lang="en-US" dirty="0" smtClean="0"/>
            </a:br>
            <a:endParaRPr lang="en-US" dirty="0" smtClean="0"/>
          </a:p>
          <a:p>
            <a:r>
              <a:rPr lang="en-US" dirty="0" smtClean="0"/>
              <a:t>Basic human needs are also provided as well as programs to treat addictions</a:t>
            </a:r>
            <a:endParaRPr lang="en-US" dirty="0"/>
          </a:p>
        </p:txBody>
      </p:sp>
      <p:pic>
        <p:nvPicPr>
          <p:cNvPr id="7170" name="Picture 2"/>
          <p:cNvPicPr>
            <a:picLocks noGrp="1" noChangeAspect="1" noChangeArrowheads="1"/>
          </p:cNvPicPr>
          <p:nvPr>
            <p:ph sz="half" idx="2"/>
          </p:nvPr>
        </p:nvPicPr>
        <p:blipFill>
          <a:blip r:embed="rId3"/>
          <a:srcRect/>
          <a:stretch>
            <a:fillRect/>
          </a:stretch>
        </p:blipFill>
        <p:spPr bwMode="auto">
          <a:xfrm>
            <a:off x="6629400" y="1752600"/>
            <a:ext cx="2299138" cy="304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Church In The City</a:t>
            </a:r>
            <a:endParaRPr lang="en-US" b="1" dirty="0">
              <a:solidFill>
                <a:srgbClr val="C00000"/>
              </a:solidFill>
            </a:endParaRPr>
          </a:p>
        </p:txBody>
      </p:sp>
      <p:sp>
        <p:nvSpPr>
          <p:cNvPr id="3" name="Content Placeholder 2"/>
          <p:cNvSpPr>
            <a:spLocks noGrp="1"/>
          </p:cNvSpPr>
          <p:nvPr>
            <p:ph sz="half" idx="1"/>
          </p:nvPr>
        </p:nvSpPr>
        <p:spPr>
          <a:xfrm>
            <a:off x="457200" y="1600200"/>
            <a:ext cx="5562600" cy="4800600"/>
          </a:xfrm>
        </p:spPr>
        <p:txBody>
          <a:bodyPr>
            <a:normAutofit fontScale="92500" lnSpcReduction="20000"/>
          </a:bodyPr>
          <a:lstStyle/>
          <a:p>
            <a:r>
              <a:rPr lang="en-US" dirty="0" smtClean="0"/>
              <a:t>Works </a:t>
            </a:r>
            <a:r>
              <a:rPr lang="en-US" dirty="0" smtClean="0"/>
              <a:t>towards increased post-denominational unity of local congregations and pastors </a:t>
            </a:r>
            <a:br>
              <a:rPr lang="en-US" dirty="0" smtClean="0"/>
            </a:br>
            <a:endParaRPr lang="en-US" dirty="0" smtClean="0"/>
          </a:p>
          <a:p>
            <a:r>
              <a:rPr lang="en-US" dirty="0" smtClean="0"/>
              <a:t>Sees the congregations in the city as part of one organic geographical unity that is highly networked and being brought into unity by the Holy Spirit. </a:t>
            </a:r>
            <a:br>
              <a:rPr lang="en-US" dirty="0" smtClean="0"/>
            </a:br>
            <a:endParaRPr lang="en-US" dirty="0" smtClean="0"/>
          </a:p>
          <a:p>
            <a:r>
              <a:rPr lang="en-US" dirty="0" smtClean="0"/>
              <a:t>Partly based on the singular being used in Paul’s greetings ‘to the Church which is in Rome’ etc.</a:t>
            </a:r>
            <a:br>
              <a:rPr lang="en-US" dirty="0" smtClean="0"/>
            </a:br>
            <a:endParaRPr lang="en-US" dirty="0" smtClean="0"/>
          </a:p>
        </p:txBody>
      </p:sp>
      <p:pic>
        <p:nvPicPr>
          <p:cNvPr id="5" name="Content Placeholder 4" descr="stb_stjoes.jpg"/>
          <p:cNvPicPr>
            <a:picLocks noGrp="1" noChangeAspect="1"/>
          </p:cNvPicPr>
          <p:nvPr>
            <p:ph sz="half" idx="2"/>
          </p:nvPr>
        </p:nvPicPr>
        <p:blipFill>
          <a:blip r:embed="rId3"/>
          <a:stretch>
            <a:fillRect/>
          </a:stretch>
        </p:blipFill>
        <p:spPr>
          <a:xfrm>
            <a:off x="6477000" y="1524000"/>
            <a:ext cx="2438400" cy="295421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Spiritual City</a:t>
            </a:r>
            <a:endParaRPr lang="en-US" b="1" dirty="0">
              <a:solidFill>
                <a:srgbClr val="C00000"/>
              </a:solidFill>
            </a:endParaRPr>
          </a:p>
        </p:txBody>
      </p:sp>
      <p:sp>
        <p:nvSpPr>
          <p:cNvPr id="3" name="Content Placeholder 2"/>
          <p:cNvSpPr>
            <a:spLocks noGrp="1"/>
          </p:cNvSpPr>
          <p:nvPr>
            <p:ph sz="half" idx="1"/>
          </p:nvPr>
        </p:nvSpPr>
        <p:spPr>
          <a:xfrm>
            <a:off x="457200" y="1600200"/>
            <a:ext cx="5257800" cy="4525963"/>
          </a:xfrm>
        </p:spPr>
        <p:txBody>
          <a:bodyPr>
            <a:normAutofit fontScale="85000" lnSpcReduction="20000"/>
          </a:bodyPr>
          <a:lstStyle/>
          <a:p>
            <a:r>
              <a:rPr lang="en-US" dirty="0" smtClean="0"/>
              <a:t>Ed </a:t>
            </a:r>
            <a:r>
              <a:rPr lang="en-US" dirty="0" err="1" smtClean="0"/>
              <a:t>Silvoso</a:t>
            </a:r>
            <a:r>
              <a:rPr lang="en-US" dirty="0" smtClean="0"/>
              <a:t> - That None Should Perish</a:t>
            </a:r>
            <a:br>
              <a:rPr lang="en-US" dirty="0" smtClean="0"/>
            </a:br>
            <a:endParaRPr lang="en-US" dirty="0" smtClean="0"/>
          </a:p>
          <a:p>
            <a:r>
              <a:rPr lang="en-US" dirty="0" smtClean="0"/>
              <a:t>Brought about revival in Resistencia, Argentina  by getting the pastors to pray together in unity, repent etc.</a:t>
            </a:r>
            <a:br>
              <a:rPr lang="en-US" dirty="0" smtClean="0"/>
            </a:br>
            <a:endParaRPr lang="en-US" dirty="0" smtClean="0"/>
          </a:p>
          <a:p>
            <a:r>
              <a:rPr lang="en-US" dirty="0" smtClean="0"/>
              <a:t>City seen as a entity that must be battled for in prayer and which spiritual forces hold in captivity</a:t>
            </a:r>
            <a:br>
              <a:rPr lang="en-US" dirty="0" smtClean="0"/>
            </a:br>
            <a:endParaRPr lang="en-US" dirty="0" smtClean="0"/>
          </a:p>
          <a:p>
            <a:r>
              <a:rPr lang="en-US" dirty="0" smtClean="0"/>
              <a:t>Pastors and other leaders such as mayors  and police chiefs are spiritual gatekeepers to the city.</a:t>
            </a:r>
            <a:endParaRPr lang="en-US" dirty="0"/>
          </a:p>
        </p:txBody>
      </p:sp>
      <p:pic>
        <p:nvPicPr>
          <p:cNvPr id="5" name="Content Placeholder 4" descr="Praying Hands-web.jpg"/>
          <p:cNvPicPr>
            <a:picLocks noGrp="1" noChangeAspect="1"/>
          </p:cNvPicPr>
          <p:nvPr>
            <p:ph sz="half" idx="2"/>
          </p:nvPr>
        </p:nvPicPr>
        <p:blipFill>
          <a:blip r:embed="rId3"/>
          <a:stretch>
            <a:fillRect/>
          </a:stretch>
        </p:blipFill>
        <p:spPr>
          <a:xfrm>
            <a:off x="6248400" y="1752600"/>
            <a:ext cx="2586279" cy="2590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Spiritual Mapping</a:t>
            </a:r>
            <a:endParaRPr lang="en-US" b="1" dirty="0">
              <a:solidFill>
                <a:srgbClr val="C00000"/>
              </a:solidFill>
            </a:endParaRPr>
          </a:p>
        </p:txBody>
      </p:sp>
      <p:sp>
        <p:nvSpPr>
          <p:cNvPr id="3" name="Content Placeholder 2"/>
          <p:cNvSpPr>
            <a:spLocks noGrp="1"/>
          </p:cNvSpPr>
          <p:nvPr>
            <p:ph sz="half" idx="1"/>
          </p:nvPr>
        </p:nvSpPr>
        <p:spPr>
          <a:xfrm>
            <a:off x="457200" y="1600200"/>
            <a:ext cx="5410200" cy="4525963"/>
          </a:xfrm>
        </p:spPr>
        <p:txBody>
          <a:bodyPr>
            <a:normAutofit fontScale="92500" lnSpcReduction="10000"/>
          </a:bodyPr>
          <a:lstStyle/>
          <a:p>
            <a:r>
              <a:rPr lang="en-US" dirty="0" smtClean="0"/>
              <a:t>George Otis Jr. and C. Peter Wagner</a:t>
            </a:r>
            <a:br>
              <a:rPr lang="en-US" dirty="0" smtClean="0"/>
            </a:br>
            <a:endParaRPr lang="en-US" dirty="0" smtClean="0"/>
          </a:p>
          <a:p>
            <a:r>
              <a:rPr lang="en-US" dirty="0" smtClean="0"/>
              <a:t>Researching the history, culture and traumatic events of the city</a:t>
            </a:r>
            <a:br>
              <a:rPr lang="en-US" dirty="0" smtClean="0"/>
            </a:br>
            <a:endParaRPr lang="en-US" dirty="0" smtClean="0"/>
          </a:p>
          <a:p>
            <a:r>
              <a:rPr lang="en-US" dirty="0" smtClean="0"/>
              <a:t>Trying to locate and bring down demonic strongholds and free the city / neighborhood from oppression</a:t>
            </a:r>
            <a:br>
              <a:rPr lang="en-US" dirty="0" smtClean="0"/>
            </a:br>
            <a:endParaRPr lang="en-US" dirty="0" smtClean="0"/>
          </a:p>
          <a:p>
            <a:r>
              <a:rPr lang="en-US" dirty="0" smtClean="0"/>
              <a:t>May include prayer walking the city</a:t>
            </a:r>
            <a:endParaRPr lang="en-US" dirty="0"/>
          </a:p>
        </p:txBody>
      </p:sp>
      <p:pic>
        <p:nvPicPr>
          <p:cNvPr id="8194" name="Picture 2" descr="C:\Documents and Settings\John\Local Settings\Temporary Internet Files\Content.IE5\O03R74EC\MPj04331320000[1].jpg"/>
          <p:cNvPicPr>
            <a:picLocks noChangeAspect="1" noChangeArrowheads="1"/>
          </p:cNvPicPr>
          <p:nvPr/>
        </p:nvPicPr>
        <p:blipFill>
          <a:blip r:embed="rId3" cstate="print"/>
          <a:srcRect/>
          <a:stretch>
            <a:fillRect/>
          </a:stretch>
        </p:blipFill>
        <p:spPr bwMode="auto">
          <a:xfrm>
            <a:off x="6248400" y="1752600"/>
            <a:ext cx="2590800" cy="2590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Church Planting</a:t>
            </a:r>
            <a:endParaRPr lang="en-US" b="1" dirty="0">
              <a:solidFill>
                <a:srgbClr val="C00000"/>
              </a:solidFill>
            </a:endParaRPr>
          </a:p>
        </p:txBody>
      </p:sp>
      <p:sp>
        <p:nvSpPr>
          <p:cNvPr id="3" name="Content Placeholder 2"/>
          <p:cNvSpPr>
            <a:spLocks noGrp="1"/>
          </p:cNvSpPr>
          <p:nvPr>
            <p:ph sz="half" idx="1"/>
          </p:nvPr>
        </p:nvSpPr>
        <p:spPr>
          <a:xfrm>
            <a:off x="457200" y="1600200"/>
            <a:ext cx="5638800" cy="4953000"/>
          </a:xfrm>
        </p:spPr>
        <p:txBody>
          <a:bodyPr>
            <a:normAutofit fontScale="85000" lnSpcReduction="20000"/>
          </a:bodyPr>
          <a:lstStyle/>
          <a:p>
            <a:r>
              <a:rPr lang="en-US" dirty="0" smtClean="0"/>
              <a:t>Find a new fast-growing neighborhood and plant a church </a:t>
            </a:r>
            <a:br>
              <a:rPr lang="en-US" dirty="0" smtClean="0"/>
            </a:br>
            <a:endParaRPr lang="en-US" dirty="0" smtClean="0"/>
          </a:p>
          <a:p>
            <a:r>
              <a:rPr lang="en-US" dirty="0" smtClean="0"/>
              <a:t>Analysis of growth areas and areas most responsive to the gospel and most likely to sustain a church</a:t>
            </a:r>
            <a:br>
              <a:rPr lang="en-US" dirty="0" smtClean="0"/>
            </a:br>
            <a:endParaRPr lang="en-US" dirty="0" smtClean="0"/>
          </a:p>
          <a:p>
            <a:r>
              <a:rPr lang="en-US" dirty="0" smtClean="0"/>
              <a:t>Training and formation of church-planting teams</a:t>
            </a:r>
            <a:br>
              <a:rPr lang="en-US" dirty="0" smtClean="0"/>
            </a:br>
            <a:endParaRPr lang="en-US" dirty="0" smtClean="0"/>
          </a:p>
          <a:p>
            <a:r>
              <a:rPr lang="en-US" dirty="0" smtClean="0"/>
              <a:t>In Asian slums it sometimes ends up with numerous small churches lacking a view of the city as a whole</a:t>
            </a:r>
            <a:br>
              <a:rPr lang="en-US" dirty="0" smtClean="0"/>
            </a:br>
            <a:endParaRPr lang="en-US" dirty="0" smtClean="0"/>
          </a:p>
          <a:p>
            <a:r>
              <a:rPr lang="en-US" dirty="0" smtClean="0"/>
              <a:t>Can also result in mega-churches</a:t>
            </a:r>
            <a:endParaRPr lang="en-US" dirty="0"/>
          </a:p>
        </p:txBody>
      </p:sp>
      <p:pic>
        <p:nvPicPr>
          <p:cNvPr id="5" name="Content Placeholder 4" descr="witnessing-sproul-plaz0043.jpg"/>
          <p:cNvPicPr>
            <a:picLocks noGrp="1" noChangeAspect="1"/>
          </p:cNvPicPr>
          <p:nvPr>
            <p:ph sz="half" idx="2"/>
          </p:nvPr>
        </p:nvPicPr>
        <p:blipFill>
          <a:blip r:embed="rId3"/>
          <a:stretch>
            <a:fillRect/>
          </a:stretch>
        </p:blipFill>
        <p:spPr>
          <a:xfrm>
            <a:off x="6172200" y="1676400"/>
            <a:ext cx="2807368" cy="1828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House Churches</a:t>
            </a:r>
            <a:endParaRPr lang="en-US" b="1" dirty="0">
              <a:solidFill>
                <a:srgbClr val="C00000"/>
              </a:solidFill>
            </a:endParaRPr>
          </a:p>
        </p:txBody>
      </p:sp>
      <p:sp>
        <p:nvSpPr>
          <p:cNvPr id="3" name="Content Placeholder 2"/>
          <p:cNvSpPr>
            <a:spLocks noGrp="1"/>
          </p:cNvSpPr>
          <p:nvPr>
            <p:ph sz="half" idx="1"/>
          </p:nvPr>
        </p:nvSpPr>
        <p:spPr>
          <a:xfrm>
            <a:off x="457200" y="1600200"/>
            <a:ext cx="6096000" cy="4876800"/>
          </a:xfrm>
        </p:spPr>
        <p:txBody>
          <a:bodyPr>
            <a:normAutofit fontScale="85000" lnSpcReduction="20000"/>
          </a:bodyPr>
          <a:lstStyle/>
          <a:p>
            <a:r>
              <a:rPr lang="en-US" dirty="0" smtClean="0"/>
              <a:t>Persecution on one hand and problems of getting land / building permits for churches in Asia has led to the rise of house or apartment based churches</a:t>
            </a:r>
            <a:br>
              <a:rPr lang="en-US" dirty="0" smtClean="0"/>
            </a:br>
            <a:endParaRPr lang="en-US" dirty="0" smtClean="0"/>
          </a:p>
          <a:p>
            <a:r>
              <a:rPr lang="en-US" dirty="0" smtClean="0"/>
              <a:t>In the West disillusionment with the established church has also driven this movement</a:t>
            </a:r>
            <a:br>
              <a:rPr lang="en-US" dirty="0" smtClean="0"/>
            </a:br>
            <a:endParaRPr lang="en-US" dirty="0" smtClean="0"/>
          </a:p>
          <a:p>
            <a:r>
              <a:rPr lang="en-US" dirty="0" smtClean="0"/>
              <a:t>The city is reached through a network of house churches overseen by an ‘apostolic’ or ‘prophetic’ leader</a:t>
            </a:r>
            <a:br>
              <a:rPr lang="en-US" dirty="0" smtClean="0"/>
            </a:br>
            <a:endParaRPr lang="en-US" dirty="0" smtClean="0"/>
          </a:p>
          <a:p>
            <a:r>
              <a:rPr lang="en-US" dirty="0" smtClean="0"/>
              <a:t>House churches may even be linked through a web site for doctrine / teaching etc.</a:t>
            </a:r>
            <a:endParaRPr lang="en-US" dirty="0"/>
          </a:p>
        </p:txBody>
      </p:sp>
      <p:pic>
        <p:nvPicPr>
          <p:cNvPr id="9218" name="Picture 2"/>
          <p:cNvPicPr>
            <a:picLocks noGrp="1" noChangeAspect="1" noChangeArrowheads="1"/>
          </p:cNvPicPr>
          <p:nvPr>
            <p:ph sz="half" idx="2"/>
          </p:nvPr>
        </p:nvPicPr>
        <p:blipFill>
          <a:blip r:embed="rId3"/>
          <a:srcRect/>
          <a:stretch>
            <a:fillRect/>
          </a:stretch>
        </p:blipFill>
        <p:spPr bwMode="auto">
          <a:xfrm>
            <a:off x="6324600" y="1676400"/>
            <a:ext cx="2613567" cy="1905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Sociological Approach</a:t>
            </a:r>
            <a:endParaRPr lang="en-US" b="1" dirty="0">
              <a:solidFill>
                <a:srgbClr val="C00000"/>
              </a:solidFill>
            </a:endParaRPr>
          </a:p>
        </p:txBody>
      </p:sp>
      <p:sp>
        <p:nvSpPr>
          <p:cNvPr id="3" name="Content Placeholder 2"/>
          <p:cNvSpPr>
            <a:spLocks noGrp="1"/>
          </p:cNvSpPr>
          <p:nvPr>
            <p:ph sz="half" idx="1"/>
          </p:nvPr>
        </p:nvSpPr>
        <p:spPr>
          <a:xfrm>
            <a:off x="457200" y="1600200"/>
            <a:ext cx="5334000" cy="4525963"/>
          </a:xfrm>
        </p:spPr>
        <p:txBody>
          <a:bodyPr>
            <a:normAutofit fontScale="92500" lnSpcReduction="20000"/>
          </a:bodyPr>
          <a:lstStyle/>
          <a:p>
            <a:r>
              <a:rPr lang="en-US" dirty="0" smtClean="0"/>
              <a:t>Qualitative urban research, urban anthropology</a:t>
            </a:r>
            <a:br>
              <a:rPr lang="en-US" dirty="0" smtClean="0"/>
            </a:br>
            <a:endParaRPr lang="en-US" dirty="0" smtClean="0"/>
          </a:p>
          <a:p>
            <a:r>
              <a:rPr lang="en-US" dirty="0" smtClean="0"/>
              <a:t>City is a collection of interlocked sociological and anthropological groups each with its own dynamic</a:t>
            </a:r>
            <a:br>
              <a:rPr lang="en-US" dirty="0" smtClean="0"/>
            </a:br>
            <a:endParaRPr lang="en-US" dirty="0" smtClean="0"/>
          </a:p>
          <a:p>
            <a:r>
              <a:rPr lang="en-US" dirty="0" smtClean="0"/>
              <a:t>Nothing (or very little) is as it appears to be on the surface</a:t>
            </a:r>
            <a:br>
              <a:rPr lang="en-US" dirty="0" smtClean="0"/>
            </a:br>
            <a:endParaRPr lang="en-US" dirty="0" smtClean="0"/>
          </a:p>
          <a:p>
            <a:r>
              <a:rPr lang="en-US" dirty="0" smtClean="0"/>
              <a:t>Requires participative observation techniques  in order to understand the various sub-groups in the city</a:t>
            </a:r>
            <a:endParaRPr lang="en-US" dirty="0"/>
          </a:p>
        </p:txBody>
      </p:sp>
      <p:pic>
        <p:nvPicPr>
          <p:cNvPr id="10242" name="Picture 2" descr="C:\Documents and Settings\John\Local Settings\Temporary Internet Files\Content.IE5\IWFSP06W\MCj04098990000[1].wmf"/>
          <p:cNvPicPr>
            <a:picLocks noChangeAspect="1" noChangeArrowheads="1"/>
          </p:cNvPicPr>
          <p:nvPr/>
        </p:nvPicPr>
        <p:blipFill>
          <a:blip r:embed="rId3"/>
          <a:srcRect/>
          <a:stretch>
            <a:fillRect/>
          </a:stretch>
        </p:blipFill>
        <p:spPr bwMode="auto">
          <a:xfrm>
            <a:off x="5791200" y="1752600"/>
            <a:ext cx="3016543" cy="259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“Polis”</a:t>
            </a:r>
            <a:endParaRPr lang="en-US" b="1" dirty="0">
              <a:solidFill>
                <a:srgbClr val="C00000"/>
              </a:solidFill>
            </a:endParaRPr>
          </a:p>
        </p:txBody>
      </p:sp>
      <p:sp>
        <p:nvSpPr>
          <p:cNvPr id="3" name="Content Placeholder 2"/>
          <p:cNvSpPr>
            <a:spLocks noGrp="1"/>
          </p:cNvSpPr>
          <p:nvPr>
            <p:ph sz="half" idx="1"/>
          </p:nvPr>
        </p:nvSpPr>
        <p:spPr>
          <a:xfrm>
            <a:off x="152400" y="1219200"/>
            <a:ext cx="6248400" cy="5257800"/>
          </a:xfrm>
        </p:spPr>
        <p:txBody>
          <a:bodyPr>
            <a:normAutofit fontScale="70000" lnSpcReduction="20000"/>
          </a:bodyPr>
          <a:lstStyle/>
          <a:p>
            <a:r>
              <a:rPr lang="en-US" dirty="0" smtClean="0"/>
              <a:t>Max Weber: The City</a:t>
            </a:r>
            <a:br>
              <a:rPr lang="en-US" dirty="0" smtClean="0"/>
            </a:br>
            <a:endParaRPr lang="en-US" dirty="0" smtClean="0"/>
          </a:p>
          <a:p>
            <a:r>
              <a:rPr lang="en-US" dirty="0" smtClean="0"/>
              <a:t>Polis is the NT Greek </a:t>
            </a:r>
            <a:r>
              <a:rPr lang="en-US" dirty="0"/>
              <a:t>w</a:t>
            </a:r>
            <a:r>
              <a:rPr lang="en-US" dirty="0" smtClean="0"/>
              <a:t>ord for city and is also the root word for ‘politics’</a:t>
            </a:r>
            <a:br>
              <a:rPr lang="en-US" dirty="0" smtClean="0"/>
            </a:br>
            <a:endParaRPr lang="en-US" dirty="0" smtClean="0"/>
          </a:p>
          <a:p>
            <a:r>
              <a:rPr lang="en-US" dirty="0" smtClean="0"/>
              <a:t>The city as rooted in its political and cultural life and past history and as the marketplace of ideas</a:t>
            </a:r>
            <a:br>
              <a:rPr lang="en-US" dirty="0" smtClean="0"/>
            </a:br>
            <a:endParaRPr lang="en-US" dirty="0" smtClean="0"/>
          </a:p>
          <a:p>
            <a:r>
              <a:rPr lang="en-US" dirty="0" smtClean="0"/>
              <a:t>Transformation is through political change and institutional and cultural reform and through the progressive exchange of ideas</a:t>
            </a:r>
            <a:br>
              <a:rPr lang="en-US" dirty="0" smtClean="0"/>
            </a:br>
            <a:endParaRPr lang="en-US" dirty="0" smtClean="0"/>
          </a:p>
          <a:p>
            <a:r>
              <a:rPr lang="en-US" b="1" dirty="0" smtClean="0"/>
              <a:t>Ideas </a:t>
            </a:r>
            <a:r>
              <a:rPr lang="en-US" b="1" dirty="0" smtClean="0"/>
              <a:t>Have Consequences </a:t>
            </a:r>
            <a:r>
              <a:rPr lang="en-US" dirty="0" smtClean="0"/>
              <a:t>e.g.</a:t>
            </a:r>
            <a:r>
              <a:rPr lang="en-US" dirty="0" smtClean="0"/>
              <a:t> </a:t>
            </a:r>
            <a:r>
              <a:rPr lang="en-US" dirty="0" smtClean="0"/>
              <a:t>– cities transformed by the Reformer’s Protestant work ethic</a:t>
            </a:r>
            <a:br>
              <a:rPr lang="en-US" dirty="0" smtClean="0"/>
            </a:br>
            <a:endParaRPr lang="en-US" dirty="0" smtClean="0"/>
          </a:p>
          <a:p>
            <a:r>
              <a:rPr lang="en-US" dirty="0" smtClean="0"/>
              <a:t>Christians enter into the fray by praying for politicians and entering into public debate and political life.</a:t>
            </a:r>
            <a:endParaRPr lang="en-US" dirty="0"/>
          </a:p>
        </p:txBody>
      </p:sp>
      <p:pic>
        <p:nvPicPr>
          <p:cNvPr id="11266" name="Picture 2" descr="C:\Documents and Settings\John\Local Settings\Temporary Internet Files\Content.IE5\2J9JAOS9\MCj03013160000[1].wmf"/>
          <p:cNvPicPr>
            <a:picLocks noChangeAspect="1" noChangeArrowheads="1"/>
          </p:cNvPicPr>
          <p:nvPr/>
        </p:nvPicPr>
        <p:blipFill>
          <a:blip r:embed="rId3"/>
          <a:srcRect/>
          <a:stretch>
            <a:fillRect/>
          </a:stretch>
        </p:blipFill>
        <p:spPr bwMode="auto">
          <a:xfrm>
            <a:off x="6629400" y="990600"/>
            <a:ext cx="2016125" cy="28354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Reaching The Leadership</a:t>
            </a:r>
            <a:endParaRPr lang="en-US" b="1" dirty="0">
              <a:solidFill>
                <a:srgbClr val="C00000"/>
              </a:solidFill>
            </a:endParaRPr>
          </a:p>
        </p:txBody>
      </p:sp>
      <p:sp>
        <p:nvSpPr>
          <p:cNvPr id="3" name="Content Placeholder 2"/>
          <p:cNvSpPr>
            <a:spLocks noGrp="1"/>
          </p:cNvSpPr>
          <p:nvPr>
            <p:ph sz="half" idx="1"/>
          </p:nvPr>
        </p:nvSpPr>
        <p:spPr>
          <a:xfrm>
            <a:off x="152400" y="1600200"/>
            <a:ext cx="5715000" cy="4525963"/>
          </a:xfrm>
        </p:spPr>
        <p:txBody>
          <a:bodyPr>
            <a:normAutofit fontScale="85000" lnSpcReduction="20000"/>
          </a:bodyPr>
          <a:lstStyle/>
          <a:p>
            <a:r>
              <a:rPr lang="en-US" dirty="0" smtClean="0"/>
              <a:t>Student Christian Movement, Inter-Varsity, Navigators…</a:t>
            </a:r>
            <a:br>
              <a:rPr lang="en-US" dirty="0" smtClean="0"/>
            </a:br>
            <a:endParaRPr lang="en-US" dirty="0" smtClean="0"/>
          </a:p>
          <a:p>
            <a:r>
              <a:rPr lang="en-US" dirty="0" smtClean="0"/>
              <a:t>Reach the leadership of the city while they are at university (which is normally located in a major city)</a:t>
            </a:r>
            <a:br>
              <a:rPr lang="en-US" dirty="0" smtClean="0"/>
            </a:br>
            <a:endParaRPr lang="en-US" dirty="0" smtClean="0"/>
          </a:p>
          <a:p>
            <a:r>
              <a:rPr lang="en-US" dirty="0" smtClean="0"/>
              <a:t>Personal discipleship of those most likely to be influential</a:t>
            </a:r>
            <a:br>
              <a:rPr lang="en-US" dirty="0" smtClean="0"/>
            </a:br>
            <a:endParaRPr lang="en-US" dirty="0" smtClean="0"/>
          </a:p>
          <a:p>
            <a:r>
              <a:rPr lang="en-US" dirty="0" smtClean="0"/>
              <a:t>In Asia’s cities may include English lessons, cultural exchange programs etc</a:t>
            </a:r>
            <a:br>
              <a:rPr lang="en-US" dirty="0" smtClean="0"/>
            </a:br>
            <a:endParaRPr lang="en-US" dirty="0" smtClean="0"/>
          </a:p>
        </p:txBody>
      </p:sp>
      <p:pic>
        <p:nvPicPr>
          <p:cNvPr id="5" name="Content Placeholder 4" descr="witnessing-pastor.gif"/>
          <p:cNvPicPr>
            <a:picLocks noGrp="1" noChangeAspect="1"/>
          </p:cNvPicPr>
          <p:nvPr>
            <p:ph sz="half" idx="2"/>
          </p:nvPr>
        </p:nvPicPr>
        <p:blipFill>
          <a:blip r:embed="rId3"/>
          <a:stretch>
            <a:fillRect/>
          </a:stretch>
        </p:blipFill>
        <p:spPr>
          <a:xfrm>
            <a:off x="5867400" y="1752600"/>
            <a:ext cx="3086100" cy="2057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Overview</a:t>
            </a:r>
            <a:endParaRPr lang="en-US" b="1" dirty="0">
              <a:solidFill>
                <a:srgbClr val="C00000"/>
              </a:solidFill>
            </a:endParaRPr>
          </a:p>
        </p:txBody>
      </p:sp>
      <p:sp>
        <p:nvSpPr>
          <p:cNvPr id="3" name="Content Placeholder 2"/>
          <p:cNvSpPr>
            <a:spLocks noGrp="1"/>
          </p:cNvSpPr>
          <p:nvPr>
            <p:ph sz="half" idx="1"/>
          </p:nvPr>
        </p:nvSpPr>
        <p:spPr>
          <a:xfrm>
            <a:off x="457200" y="1295400"/>
            <a:ext cx="5943600" cy="5334000"/>
          </a:xfrm>
        </p:spPr>
        <p:txBody>
          <a:bodyPr>
            <a:normAutofit fontScale="77500" lnSpcReduction="20000"/>
          </a:bodyPr>
          <a:lstStyle/>
          <a:p>
            <a:r>
              <a:rPr lang="en-US" dirty="0" smtClean="0"/>
              <a:t>Many people have tried to reach whole cities for Christ (starting with Jesus and Jerusalem, Paul and Ephesus and so on)</a:t>
            </a:r>
            <a:br>
              <a:rPr lang="en-US" dirty="0" smtClean="0"/>
            </a:br>
            <a:endParaRPr lang="en-US" dirty="0" smtClean="0"/>
          </a:p>
          <a:p>
            <a:r>
              <a:rPr lang="en-US" dirty="0" smtClean="0"/>
              <a:t>With the rise of the modern city in developing nations (since the 1970s) there has been an increased emphasis on ‘urban ministry’  and a wide variety of approaches - which have been quickly summarized in this presentation</a:t>
            </a:r>
            <a:br>
              <a:rPr lang="en-US" dirty="0" smtClean="0"/>
            </a:br>
            <a:endParaRPr lang="en-US" dirty="0" smtClean="0"/>
          </a:p>
          <a:p>
            <a:r>
              <a:rPr lang="en-US" dirty="0" smtClean="0"/>
              <a:t>Some of these approaches will suit your particular city / context / theology while others might not</a:t>
            </a:r>
            <a:br>
              <a:rPr lang="en-US" dirty="0" smtClean="0"/>
            </a:br>
            <a:endParaRPr lang="en-US" dirty="0" smtClean="0"/>
          </a:p>
          <a:p>
            <a:r>
              <a:rPr lang="en-US" dirty="0" smtClean="0"/>
              <a:t>This session will look at some of the major approaches and paradigms so you can be aware of what is going on and what you can “mix and match” for your own ministry</a:t>
            </a:r>
            <a:endParaRPr lang="en-US" dirty="0"/>
          </a:p>
        </p:txBody>
      </p:sp>
      <p:pic>
        <p:nvPicPr>
          <p:cNvPr id="5" name="Content Placeholder 4" descr="binoc4.jpg"/>
          <p:cNvPicPr>
            <a:picLocks noGrp="1" noChangeAspect="1"/>
          </p:cNvPicPr>
          <p:nvPr>
            <p:ph sz="half" idx="2"/>
          </p:nvPr>
        </p:nvPicPr>
        <p:blipFill>
          <a:blip r:embed="rId3"/>
          <a:stretch>
            <a:fillRect/>
          </a:stretch>
        </p:blipFill>
        <p:spPr>
          <a:xfrm>
            <a:off x="6400800" y="1524000"/>
            <a:ext cx="2362200" cy="150393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solidFill>
                  <a:srgbClr val="C00000"/>
                </a:solidFill>
              </a:rPr>
              <a:t>Summary</a:t>
            </a:r>
            <a:endParaRPr lang="en-US" b="1" dirty="0">
              <a:solidFill>
                <a:srgbClr val="C00000"/>
              </a:solidFill>
            </a:endParaRPr>
          </a:p>
        </p:txBody>
      </p:sp>
      <p:sp>
        <p:nvSpPr>
          <p:cNvPr id="3" name="Content Placeholder 2"/>
          <p:cNvSpPr>
            <a:spLocks noGrp="1"/>
          </p:cNvSpPr>
          <p:nvPr>
            <p:ph sz="half" idx="1"/>
          </p:nvPr>
        </p:nvSpPr>
        <p:spPr>
          <a:xfrm>
            <a:off x="228600" y="762000"/>
            <a:ext cx="6781800" cy="6096000"/>
          </a:xfrm>
        </p:spPr>
        <p:txBody>
          <a:bodyPr>
            <a:normAutofit fontScale="70000" lnSpcReduction="20000"/>
          </a:bodyPr>
          <a:lstStyle/>
          <a:p>
            <a:r>
              <a:rPr lang="en-US" dirty="0" smtClean="0"/>
              <a:t>Where there is </a:t>
            </a:r>
            <a:r>
              <a:rPr lang="en-US" b="1" dirty="0" smtClean="0">
                <a:solidFill>
                  <a:srgbClr val="C00000"/>
                </a:solidFill>
              </a:rPr>
              <a:t>no church </a:t>
            </a:r>
            <a:r>
              <a:rPr lang="en-US" dirty="0" smtClean="0"/>
              <a:t>– church planting,  incarnational ministry, individual discipleship</a:t>
            </a:r>
            <a:br>
              <a:rPr lang="en-US" dirty="0" smtClean="0"/>
            </a:br>
            <a:endParaRPr lang="en-US" dirty="0" smtClean="0"/>
          </a:p>
          <a:p>
            <a:r>
              <a:rPr lang="en-US" dirty="0" smtClean="0"/>
              <a:t>Where there are a few ineffective </a:t>
            </a:r>
            <a:r>
              <a:rPr lang="en-US" b="1" dirty="0" smtClean="0">
                <a:solidFill>
                  <a:srgbClr val="C00000"/>
                </a:solidFill>
              </a:rPr>
              <a:t>spiritually oppressed churches</a:t>
            </a:r>
            <a:r>
              <a:rPr lang="en-US" dirty="0" smtClean="0"/>
              <a:t> – spiritual warfare, spiritual mapping, </a:t>
            </a:r>
            <a:br>
              <a:rPr lang="en-US" dirty="0" smtClean="0"/>
            </a:br>
            <a:endParaRPr lang="en-US" dirty="0" smtClean="0"/>
          </a:p>
          <a:p>
            <a:r>
              <a:rPr lang="en-US" dirty="0" smtClean="0"/>
              <a:t>Where the church is </a:t>
            </a:r>
            <a:r>
              <a:rPr lang="en-US" b="1" dirty="0" smtClean="0">
                <a:solidFill>
                  <a:srgbClr val="C00000"/>
                </a:solidFill>
              </a:rPr>
              <a:t>politically oppressed </a:t>
            </a:r>
            <a:r>
              <a:rPr lang="en-US" dirty="0" smtClean="0"/>
              <a:t>– house churches</a:t>
            </a:r>
            <a:br>
              <a:rPr lang="en-US" dirty="0" smtClean="0"/>
            </a:br>
            <a:endParaRPr lang="en-US" dirty="0" smtClean="0"/>
          </a:p>
          <a:p>
            <a:r>
              <a:rPr lang="en-US" dirty="0" smtClean="0"/>
              <a:t>Where there are </a:t>
            </a:r>
            <a:r>
              <a:rPr lang="en-US" b="1" dirty="0" smtClean="0">
                <a:solidFill>
                  <a:srgbClr val="C00000"/>
                </a:solidFill>
              </a:rPr>
              <a:t>many divided churches </a:t>
            </a:r>
            <a:r>
              <a:rPr lang="en-US" dirty="0" smtClean="0"/>
              <a:t>– networked churches, cooperation, Kingdom building</a:t>
            </a:r>
            <a:br>
              <a:rPr lang="en-US" dirty="0" smtClean="0"/>
            </a:br>
            <a:endParaRPr lang="en-US" dirty="0" smtClean="0"/>
          </a:p>
          <a:p>
            <a:r>
              <a:rPr lang="en-US" dirty="0" smtClean="0"/>
              <a:t>Where the </a:t>
            </a:r>
            <a:r>
              <a:rPr lang="en-US" b="1" dirty="0" smtClean="0">
                <a:solidFill>
                  <a:srgbClr val="C00000"/>
                </a:solidFill>
              </a:rPr>
              <a:t>Church is ‘missing’ it  </a:t>
            </a:r>
            <a:r>
              <a:rPr lang="en-US" dirty="0" smtClean="0"/>
              <a:t>and losing a generation  / neighborhood – the sociological approach</a:t>
            </a:r>
            <a:br>
              <a:rPr lang="en-US" dirty="0" smtClean="0"/>
            </a:br>
            <a:endParaRPr lang="en-US" dirty="0" smtClean="0"/>
          </a:p>
          <a:p>
            <a:r>
              <a:rPr lang="en-US" dirty="0" smtClean="0"/>
              <a:t>Where there is </a:t>
            </a:r>
            <a:r>
              <a:rPr lang="en-US" b="1" dirty="0" smtClean="0">
                <a:solidFill>
                  <a:srgbClr val="C00000"/>
                </a:solidFill>
              </a:rPr>
              <a:t>great injustice </a:t>
            </a:r>
            <a:r>
              <a:rPr lang="en-US" dirty="0" smtClean="0"/>
              <a:t>– social justice and holistic ministry approaches</a:t>
            </a:r>
            <a:br>
              <a:rPr lang="en-US" dirty="0" smtClean="0"/>
            </a:br>
            <a:endParaRPr lang="en-US" dirty="0" smtClean="0"/>
          </a:p>
          <a:p>
            <a:r>
              <a:rPr lang="en-US" dirty="0" smtClean="0"/>
              <a:t>Where there are high levels of </a:t>
            </a:r>
            <a:r>
              <a:rPr lang="en-US" b="1" dirty="0" smtClean="0">
                <a:solidFill>
                  <a:srgbClr val="C00000"/>
                </a:solidFill>
              </a:rPr>
              <a:t>addiction and promiscuity </a:t>
            </a:r>
            <a:r>
              <a:rPr lang="en-US" dirty="0" smtClean="0"/>
              <a:t>– the Rescue Mission approach</a:t>
            </a:r>
            <a:br>
              <a:rPr lang="en-US" dirty="0" smtClean="0"/>
            </a:br>
            <a:endParaRPr lang="en-US" dirty="0" smtClean="0"/>
          </a:p>
          <a:p>
            <a:r>
              <a:rPr lang="en-US" dirty="0" smtClean="0"/>
              <a:t>Where there is </a:t>
            </a:r>
            <a:r>
              <a:rPr lang="en-US" b="1" dirty="0" smtClean="0">
                <a:solidFill>
                  <a:srgbClr val="C00000"/>
                </a:solidFill>
              </a:rPr>
              <a:t>relative freedom </a:t>
            </a:r>
            <a:r>
              <a:rPr lang="en-US" dirty="0" smtClean="0"/>
              <a:t>– the Church can also enter into the political and cultural  life and discussions of the city</a:t>
            </a:r>
            <a:endParaRPr lang="en-US" dirty="0"/>
          </a:p>
        </p:txBody>
      </p:sp>
      <p:pic>
        <p:nvPicPr>
          <p:cNvPr id="5" name="Content Placeholder 4" descr="quill.gif"/>
          <p:cNvPicPr>
            <a:picLocks noGrp="1" noChangeAspect="1"/>
          </p:cNvPicPr>
          <p:nvPr>
            <p:ph sz="half" idx="2"/>
          </p:nvPr>
        </p:nvPicPr>
        <p:blipFill>
          <a:blip r:embed="rId3"/>
          <a:stretch>
            <a:fillRect/>
          </a:stretch>
        </p:blipFill>
        <p:spPr>
          <a:xfrm>
            <a:off x="7162800" y="1066800"/>
            <a:ext cx="1592298" cy="2362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Paradigms…</a:t>
            </a:r>
            <a:endParaRPr lang="en-US" b="1" dirty="0">
              <a:solidFill>
                <a:srgbClr val="C00000"/>
              </a:solidFill>
            </a:endParaRPr>
          </a:p>
        </p:txBody>
      </p:sp>
      <p:sp>
        <p:nvSpPr>
          <p:cNvPr id="3" name="Content Placeholder 2"/>
          <p:cNvSpPr>
            <a:spLocks noGrp="1"/>
          </p:cNvSpPr>
          <p:nvPr>
            <p:ph sz="half" idx="1"/>
          </p:nvPr>
        </p:nvSpPr>
        <p:spPr>
          <a:xfrm>
            <a:off x="457200" y="1600200"/>
            <a:ext cx="5486400" cy="5029200"/>
          </a:xfrm>
        </p:spPr>
        <p:txBody>
          <a:bodyPr>
            <a:normAutofit fontScale="92500" lnSpcReduction="20000"/>
          </a:bodyPr>
          <a:lstStyle/>
          <a:p>
            <a:r>
              <a:rPr lang="en-US" dirty="0" smtClean="0"/>
              <a:t>Urban ministry a Kingdom paradigm big enough to encompass the city as a whole</a:t>
            </a:r>
            <a:br>
              <a:rPr lang="en-US" dirty="0" smtClean="0"/>
            </a:br>
            <a:endParaRPr lang="en-US" dirty="0" smtClean="0"/>
          </a:p>
          <a:p>
            <a:r>
              <a:rPr lang="en-US" dirty="0" smtClean="0"/>
              <a:t>The paradigm must be post-denominational</a:t>
            </a:r>
            <a:br>
              <a:rPr lang="en-US" dirty="0" smtClean="0"/>
            </a:br>
            <a:endParaRPr lang="en-US" dirty="0" smtClean="0"/>
          </a:p>
          <a:p>
            <a:r>
              <a:rPr lang="en-US" dirty="0" smtClean="0"/>
              <a:t>The paradigm needs to acknowledge mustard-seed ministries</a:t>
            </a:r>
            <a:br>
              <a:rPr lang="en-US" dirty="0" smtClean="0"/>
            </a:br>
            <a:endParaRPr lang="en-US" dirty="0" smtClean="0"/>
          </a:p>
          <a:p>
            <a:r>
              <a:rPr lang="en-US" dirty="0" smtClean="0"/>
              <a:t>The paradigm needs to be theologically adequate and visionary enough to drive the various ministries encompassed by it</a:t>
            </a:r>
          </a:p>
          <a:p>
            <a:endParaRPr lang="en-US" dirty="0"/>
          </a:p>
        </p:txBody>
      </p:sp>
      <p:pic>
        <p:nvPicPr>
          <p:cNvPr id="2050" name="Picture 2" descr="C:\Documents and Settings\John\Local Settings\Temporary Internet Files\Content.IE5\IWFSP06W\MPj04366020000[1].jpg"/>
          <p:cNvPicPr>
            <a:picLocks noChangeAspect="1" noChangeArrowheads="1"/>
          </p:cNvPicPr>
          <p:nvPr/>
        </p:nvPicPr>
        <p:blipFill>
          <a:blip r:embed="rId3" cstate="print"/>
          <a:srcRect/>
          <a:stretch>
            <a:fillRect/>
          </a:stretch>
        </p:blipFill>
        <p:spPr bwMode="auto">
          <a:xfrm>
            <a:off x="6096000" y="1676400"/>
            <a:ext cx="2806473" cy="4191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Kingdom of God Paradigm</a:t>
            </a:r>
            <a:endParaRPr lang="en-US" b="1" dirty="0">
              <a:solidFill>
                <a:srgbClr val="C00000"/>
              </a:solidFill>
            </a:endParaRPr>
          </a:p>
        </p:txBody>
      </p:sp>
      <p:sp>
        <p:nvSpPr>
          <p:cNvPr id="3" name="Content Placeholder 2"/>
          <p:cNvSpPr>
            <a:spLocks noGrp="1"/>
          </p:cNvSpPr>
          <p:nvPr>
            <p:ph sz="half" idx="1"/>
          </p:nvPr>
        </p:nvSpPr>
        <p:spPr>
          <a:xfrm>
            <a:off x="228600" y="1600200"/>
            <a:ext cx="5638800" cy="5105400"/>
          </a:xfrm>
        </p:spPr>
        <p:txBody>
          <a:bodyPr>
            <a:normAutofit fontScale="85000" lnSpcReduction="20000"/>
          </a:bodyPr>
          <a:lstStyle/>
          <a:p>
            <a:r>
              <a:rPr lang="en-US" dirty="0" smtClean="0"/>
              <a:t>The Kingdom of God is larger than any one church, denomination or ministry</a:t>
            </a:r>
            <a:br>
              <a:rPr lang="en-US" dirty="0" smtClean="0"/>
            </a:br>
            <a:endParaRPr lang="en-US" dirty="0" smtClean="0"/>
          </a:p>
          <a:p>
            <a:r>
              <a:rPr lang="en-US" dirty="0" smtClean="0"/>
              <a:t>We should consider the good of the Church as a whole not just our own corner</a:t>
            </a:r>
            <a:br>
              <a:rPr lang="en-US" dirty="0" smtClean="0"/>
            </a:br>
            <a:endParaRPr lang="en-US" dirty="0" smtClean="0"/>
          </a:p>
          <a:p>
            <a:r>
              <a:rPr lang="en-US" dirty="0" smtClean="0"/>
              <a:t>The city provides the location for inter-church cooperation</a:t>
            </a:r>
            <a:br>
              <a:rPr lang="en-US" dirty="0" smtClean="0"/>
            </a:br>
            <a:endParaRPr lang="en-US" dirty="0" smtClean="0"/>
          </a:p>
          <a:p>
            <a:r>
              <a:rPr lang="en-US" dirty="0" smtClean="0"/>
              <a:t>Signs and wonders may accompany the arrival of the Kingdom of God</a:t>
            </a:r>
            <a:br>
              <a:rPr lang="en-US" dirty="0" smtClean="0"/>
            </a:br>
            <a:endParaRPr lang="en-US" dirty="0" smtClean="0"/>
          </a:p>
          <a:p>
            <a:r>
              <a:rPr lang="en-US" dirty="0" smtClean="0"/>
              <a:t>The Kingdom of God is often viewed as a holistic community formed by the preaching of the gospel in a city</a:t>
            </a:r>
          </a:p>
          <a:p>
            <a:endParaRPr lang="en-US" dirty="0"/>
          </a:p>
        </p:txBody>
      </p:sp>
      <p:pic>
        <p:nvPicPr>
          <p:cNvPr id="9" name="Content Placeholder 8" descr="cross_300_celtic.jpg"/>
          <p:cNvPicPr>
            <a:picLocks noGrp="1" noChangeAspect="1"/>
          </p:cNvPicPr>
          <p:nvPr>
            <p:ph sz="half" idx="2"/>
          </p:nvPr>
        </p:nvPicPr>
        <p:blipFill>
          <a:blip r:embed="rId3"/>
          <a:stretch>
            <a:fillRect/>
          </a:stretch>
        </p:blipFill>
        <p:spPr>
          <a:xfrm>
            <a:off x="6172200" y="1600200"/>
            <a:ext cx="2514600" cy="381381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New Creation Paradigm</a:t>
            </a:r>
            <a:endParaRPr lang="en-US" b="1" dirty="0">
              <a:solidFill>
                <a:srgbClr val="C00000"/>
              </a:solidFill>
            </a:endParaRPr>
          </a:p>
        </p:txBody>
      </p:sp>
      <p:sp>
        <p:nvSpPr>
          <p:cNvPr id="3" name="Content Placeholder 2"/>
          <p:cNvSpPr>
            <a:spLocks noGrp="1"/>
          </p:cNvSpPr>
          <p:nvPr>
            <p:ph sz="half" idx="1"/>
          </p:nvPr>
        </p:nvSpPr>
        <p:spPr>
          <a:xfrm>
            <a:off x="228600" y="1371600"/>
            <a:ext cx="6096000" cy="5257800"/>
          </a:xfrm>
        </p:spPr>
        <p:txBody>
          <a:bodyPr>
            <a:normAutofit fontScale="85000" lnSpcReduction="10000"/>
          </a:bodyPr>
          <a:lstStyle/>
          <a:p>
            <a:r>
              <a:rPr lang="en-US" dirty="0" smtClean="0"/>
              <a:t>The Kingdom of God starts in the heart of individuals who become New Creations</a:t>
            </a:r>
            <a:br>
              <a:rPr lang="en-US" dirty="0" smtClean="0"/>
            </a:br>
            <a:endParaRPr lang="en-US" dirty="0" smtClean="0"/>
          </a:p>
          <a:p>
            <a:r>
              <a:rPr lang="en-US" dirty="0" smtClean="0"/>
              <a:t>They then join the Church which is  a New Humanity where Jew and Greek, slave and free </a:t>
            </a:r>
            <a:r>
              <a:rPr lang="en-US" dirty="0" smtClean="0"/>
              <a:t>are </a:t>
            </a:r>
            <a:r>
              <a:rPr lang="en-US" dirty="0" smtClean="0"/>
              <a:t>one</a:t>
            </a:r>
            <a:br>
              <a:rPr lang="en-US" dirty="0" smtClean="0"/>
            </a:br>
            <a:endParaRPr lang="en-US" dirty="0" smtClean="0"/>
          </a:p>
          <a:p>
            <a:r>
              <a:rPr lang="en-US" dirty="0" smtClean="0"/>
              <a:t>The Church then creates revival in the City (polis) such as Jerusalem, Antioch or Ephesus to evangelize the surrounding area. Renewal of the communities of the earth.</a:t>
            </a:r>
            <a:br>
              <a:rPr lang="en-US" dirty="0" smtClean="0"/>
            </a:br>
            <a:endParaRPr lang="en-US" dirty="0" smtClean="0"/>
          </a:p>
          <a:p>
            <a:r>
              <a:rPr lang="en-US" dirty="0" smtClean="0"/>
              <a:t>This brings a renewed nation into being and, after the return of Christ, a renewal of that natural order, and the New Jerusalem</a:t>
            </a:r>
          </a:p>
          <a:p>
            <a:endParaRPr lang="en-US" dirty="0"/>
          </a:p>
        </p:txBody>
      </p:sp>
      <p:pic>
        <p:nvPicPr>
          <p:cNvPr id="5" name="Content Placeholder 4" descr="21_lindegaard_un_grain_en_terre_04dd.jpg"/>
          <p:cNvPicPr>
            <a:picLocks noGrp="1" noChangeAspect="1"/>
          </p:cNvPicPr>
          <p:nvPr>
            <p:ph sz="half" idx="2"/>
          </p:nvPr>
        </p:nvPicPr>
        <p:blipFill>
          <a:blip r:embed="rId3"/>
          <a:stretch>
            <a:fillRect/>
          </a:stretch>
        </p:blipFill>
        <p:spPr>
          <a:xfrm>
            <a:off x="6172200" y="1524000"/>
            <a:ext cx="2590800" cy="255040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The </a:t>
            </a:r>
            <a:r>
              <a:rPr lang="en-US" b="1" dirty="0" smtClean="0">
                <a:solidFill>
                  <a:srgbClr val="C00000"/>
                </a:solidFill>
              </a:rPr>
              <a:t>Wicked</a:t>
            </a:r>
            <a:r>
              <a:rPr lang="en-US" b="1" dirty="0" smtClean="0">
                <a:solidFill>
                  <a:srgbClr val="C00000"/>
                </a:solidFill>
              </a:rPr>
              <a:t> </a:t>
            </a:r>
            <a:r>
              <a:rPr lang="en-US" b="1" dirty="0" smtClean="0">
                <a:solidFill>
                  <a:srgbClr val="C00000"/>
                </a:solidFill>
              </a:rPr>
              <a:t>City</a:t>
            </a:r>
            <a:endParaRPr lang="en-US" b="1" dirty="0">
              <a:solidFill>
                <a:srgbClr val="C00000"/>
              </a:solidFill>
            </a:endParaRPr>
          </a:p>
        </p:txBody>
      </p:sp>
      <p:sp>
        <p:nvSpPr>
          <p:cNvPr id="3" name="Content Placeholder 2"/>
          <p:cNvSpPr>
            <a:spLocks noGrp="1"/>
          </p:cNvSpPr>
          <p:nvPr>
            <p:ph sz="half" idx="1"/>
          </p:nvPr>
        </p:nvSpPr>
        <p:spPr>
          <a:xfrm>
            <a:off x="228600" y="1600200"/>
            <a:ext cx="5562600" cy="4876800"/>
          </a:xfrm>
        </p:spPr>
        <p:txBody>
          <a:bodyPr>
            <a:normAutofit fontScale="92500" lnSpcReduction="20000"/>
          </a:bodyPr>
          <a:lstStyle/>
          <a:p>
            <a:r>
              <a:rPr lang="en-US" dirty="0" smtClean="0"/>
              <a:t>Jacques </a:t>
            </a:r>
            <a:r>
              <a:rPr lang="en-US" dirty="0" err="1" smtClean="0"/>
              <a:t>Ellul</a:t>
            </a:r>
            <a:r>
              <a:rPr lang="en-US" dirty="0" smtClean="0"/>
              <a:t>: The Meaning Of The City;  Karl Barth</a:t>
            </a:r>
            <a:br>
              <a:rPr lang="en-US" dirty="0" smtClean="0"/>
            </a:br>
            <a:endParaRPr lang="en-US" dirty="0" smtClean="0"/>
          </a:p>
          <a:p>
            <a:r>
              <a:rPr lang="en-US" dirty="0" smtClean="0"/>
              <a:t>The city is irredeemable and evil and is opposed to God by nature</a:t>
            </a:r>
            <a:br>
              <a:rPr lang="en-US" dirty="0" smtClean="0"/>
            </a:br>
            <a:endParaRPr lang="en-US" dirty="0" smtClean="0"/>
          </a:p>
          <a:p>
            <a:r>
              <a:rPr lang="en-US" dirty="0" smtClean="0"/>
              <a:t>The City stands for alienation and is without a foundation “</a:t>
            </a:r>
            <a:r>
              <a:rPr lang="en-US" dirty="0"/>
              <a:t>It is a city built for itself, without reference to God, as judge or savior. </a:t>
            </a:r>
          </a:p>
          <a:p>
            <a:pPr>
              <a:buNone/>
            </a:pPr>
            <a:endParaRPr lang="en-US" dirty="0" smtClean="0"/>
          </a:p>
          <a:p>
            <a:r>
              <a:rPr lang="en-US" dirty="0" smtClean="0"/>
              <a:t>The city is “works” while rural life is “grace”</a:t>
            </a:r>
            <a:endParaRPr lang="en-US" dirty="0"/>
          </a:p>
        </p:txBody>
      </p:sp>
      <p:pic>
        <p:nvPicPr>
          <p:cNvPr id="12290" name="Picture 2" descr="C:\Documents and Settings\John\Local Settings\Temporary Internet Files\Content.IE5\N6H4WTUM\MPj04365060000[1].jpg"/>
          <p:cNvPicPr>
            <a:picLocks noChangeAspect="1" noChangeArrowheads="1"/>
          </p:cNvPicPr>
          <p:nvPr/>
        </p:nvPicPr>
        <p:blipFill>
          <a:blip r:embed="rId3"/>
          <a:srcRect/>
          <a:stretch>
            <a:fillRect/>
          </a:stretch>
        </p:blipFill>
        <p:spPr bwMode="auto">
          <a:xfrm>
            <a:off x="5791200" y="1447800"/>
            <a:ext cx="3061607" cy="45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00200"/>
            <a:ext cx="6096000" cy="4953000"/>
          </a:xfrm>
        </p:spPr>
        <p:txBody>
          <a:bodyPr>
            <a:normAutofit fontScale="77500" lnSpcReduction="20000"/>
          </a:bodyPr>
          <a:lstStyle/>
          <a:p>
            <a:r>
              <a:rPr lang="en-US" dirty="0" smtClean="0"/>
              <a:t>Harvey Cox, Roger Greenway, Ray </a:t>
            </a:r>
            <a:r>
              <a:rPr lang="en-US" dirty="0" err="1" smtClean="0"/>
              <a:t>Bakke</a:t>
            </a:r>
            <a:r>
              <a:rPr lang="en-US" dirty="0" smtClean="0"/>
              <a:t/>
            </a:r>
            <a:br>
              <a:rPr lang="en-US" dirty="0" smtClean="0"/>
            </a:br>
            <a:endParaRPr lang="en-US" dirty="0" smtClean="0"/>
          </a:p>
          <a:p>
            <a:r>
              <a:rPr lang="en-US" dirty="0" smtClean="0"/>
              <a:t>Cities are significant</a:t>
            </a:r>
            <a:br>
              <a:rPr lang="en-US" dirty="0" smtClean="0"/>
            </a:br>
            <a:endParaRPr lang="en-US" dirty="0" smtClean="0"/>
          </a:p>
          <a:p>
            <a:r>
              <a:rPr lang="en-US" dirty="0"/>
              <a:t>Cities were the gifts of Yahweh. God gives “great and goodly cities” to his people(Deuteronomy 6:10-12). The city is the place where God dwells, a place of protection and a refuge (Psalm 48). </a:t>
            </a:r>
            <a:r>
              <a:rPr lang="en-US" dirty="0" smtClean="0"/>
              <a:t/>
            </a:r>
            <a:br>
              <a:rPr lang="en-US" dirty="0" smtClean="0"/>
            </a:br>
            <a:endParaRPr lang="en-US" dirty="0" smtClean="0"/>
          </a:p>
          <a:p>
            <a:r>
              <a:rPr lang="en-US" dirty="0" smtClean="0"/>
              <a:t>Cities have a positive spiritual and sociological role</a:t>
            </a:r>
            <a:br>
              <a:rPr lang="en-US" dirty="0" smtClean="0"/>
            </a:br>
            <a:endParaRPr lang="en-US" dirty="0" smtClean="0"/>
          </a:p>
          <a:p>
            <a:r>
              <a:rPr lang="en-US" dirty="0" smtClean="0"/>
              <a:t>We are to ‘pray for the peace of the city’ (Jeremiah 29:7)</a:t>
            </a:r>
            <a:br>
              <a:rPr lang="en-US" dirty="0" smtClean="0"/>
            </a:br>
            <a:endParaRPr lang="en-US" dirty="0" smtClean="0"/>
          </a:p>
          <a:p>
            <a:r>
              <a:rPr lang="en-US" dirty="0" smtClean="0"/>
              <a:t>The New Jerusalem is a city</a:t>
            </a:r>
            <a:endParaRPr lang="en-US" dirty="0"/>
          </a:p>
        </p:txBody>
      </p:sp>
      <p:sp>
        <p:nvSpPr>
          <p:cNvPr id="6" name="Title 5"/>
          <p:cNvSpPr>
            <a:spLocks noGrp="1"/>
          </p:cNvSpPr>
          <p:nvPr>
            <p:ph type="title"/>
          </p:nvPr>
        </p:nvSpPr>
        <p:spPr/>
        <p:txBody>
          <a:bodyPr/>
          <a:lstStyle/>
          <a:p>
            <a:r>
              <a:rPr lang="en-US" b="1" dirty="0" smtClean="0">
                <a:solidFill>
                  <a:srgbClr val="C00000"/>
                </a:solidFill>
              </a:rPr>
              <a:t>Appreciative Theology</a:t>
            </a:r>
            <a:endParaRPr lang="en-US" b="1" dirty="0">
              <a:solidFill>
                <a:srgbClr val="C00000"/>
              </a:solidFill>
            </a:endParaRPr>
          </a:p>
        </p:txBody>
      </p:sp>
      <p:pic>
        <p:nvPicPr>
          <p:cNvPr id="13316" name="Picture 4" descr="C:\Documents and Settings\John\Local Settings\Temporary Internet Files\Content.IE5\N6H4WTUM\MPj04364600000[1].jpg"/>
          <p:cNvPicPr>
            <a:picLocks noChangeAspect="1" noChangeArrowheads="1"/>
          </p:cNvPicPr>
          <p:nvPr/>
        </p:nvPicPr>
        <p:blipFill>
          <a:blip r:embed="rId3" cstate="print"/>
          <a:srcRect/>
          <a:stretch>
            <a:fillRect/>
          </a:stretch>
        </p:blipFill>
        <p:spPr bwMode="auto">
          <a:xfrm>
            <a:off x="6553200" y="1676400"/>
            <a:ext cx="2401824" cy="32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Incarnational Ministry</a:t>
            </a:r>
            <a:endParaRPr lang="en-US" b="1" dirty="0">
              <a:solidFill>
                <a:srgbClr val="C00000"/>
              </a:solidFill>
            </a:endParaRPr>
          </a:p>
        </p:txBody>
      </p:sp>
      <p:sp>
        <p:nvSpPr>
          <p:cNvPr id="3" name="Content Placeholder 2"/>
          <p:cNvSpPr>
            <a:spLocks noGrp="1"/>
          </p:cNvSpPr>
          <p:nvPr>
            <p:ph sz="half" idx="1"/>
          </p:nvPr>
        </p:nvSpPr>
        <p:spPr>
          <a:xfrm>
            <a:off x="152400" y="1295400"/>
            <a:ext cx="5715000" cy="5181600"/>
          </a:xfrm>
        </p:spPr>
        <p:txBody>
          <a:bodyPr>
            <a:normAutofit fontScale="70000" lnSpcReduction="20000"/>
          </a:bodyPr>
          <a:lstStyle/>
          <a:p>
            <a:r>
              <a:rPr lang="en-US" dirty="0" err="1" smtClean="0"/>
              <a:t>Viv</a:t>
            </a:r>
            <a:r>
              <a:rPr lang="en-US" dirty="0" smtClean="0"/>
              <a:t> </a:t>
            </a:r>
            <a:r>
              <a:rPr lang="en-US" dirty="0" err="1" smtClean="0"/>
              <a:t>Grigg</a:t>
            </a:r>
            <a:r>
              <a:rPr lang="en-US" dirty="0" smtClean="0"/>
              <a:t> builds on the theology of </a:t>
            </a:r>
            <a:r>
              <a:rPr lang="en-US" dirty="0" err="1" smtClean="0"/>
              <a:t>Bakke</a:t>
            </a:r>
            <a:r>
              <a:rPr lang="en-US" dirty="0" smtClean="0"/>
              <a:t>, Greenway and Cox – cities are a dynamic mixture of good and evil</a:t>
            </a:r>
            <a:br>
              <a:rPr lang="en-US" dirty="0" smtClean="0"/>
            </a:br>
            <a:endParaRPr lang="en-US" dirty="0" smtClean="0"/>
          </a:p>
          <a:p>
            <a:r>
              <a:rPr lang="en-US" dirty="0" smtClean="0"/>
              <a:t>God is ‘prior’ and  owns the city and its structures</a:t>
            </a:r>
            <a:br>
              <a:rPr lang="en-US" dirty="0" smtClean="0"/>
            </a:br>
            <a:endParaRPr lang="en-US" dirty="0" smtClean="0"/>
          </a:p>
          <a:p>
            <a:r>
              <a:rPr lang="en-US" dirty="0" err="1"/>
              <a:t>Grigg</a:t>
            </a:r>
            <a:r>
              <a:rPr lang="en-US" dirty="0"/>
              <a:t> (1996) defines transformation of a city as the “process of bringing God’s kingdom principles to bear on the life and decision-making in the structures and society of a city</a:t>
            </a:r>
            <a:r>
              <a:rPr lang="en-US" dirty="0" smtClean="0"/>
              <a:t>.”</a:t>
            </a:r>
            <a:br>
              <a:rPr lang="en-US" dirty="0" smtClean="0"/>
            </a:br>
            <a:endParaRPr lang="en-US" dirty="0" smtClean="0"/>
          </a:p>
          <a:p>
            <a:r>
              <a:rPr lang="en-US" dirty="0" smtClean="0"/>
              <a:t>Missionaries live incarnationally in Asia’s urban slums</a:t>
            </a:r>
            <a:br>
              <a:rPr lang="en-US" dirty="0" smtClean="0"/>
            </a:br>
            <a:endParaRPr lang="en-US" dirty="0" smtClean="0"/>
          </a:p>
          <a:p>
            <a:r>
              <a:rPr lang="en-US" dirty="0" smtClean="0"/>
              <a:t>Getting involved with the lives of the poor and in transforming grass-roots urban communities</a:t>
            </a:r>
            <a:br>
              <a:rPr lang="en-US" dirty="0" smtClean="0"/>
            </a:br>
            <a:endParaRPr lang="en-US" dirty="0" smtClean="0"/>
          </a:p>
          <a:p>
            <a:r>
              <a:rPr lang="en-US" dirty="0" smtClean="0"/>
              <a:t>Focus on discipleship, church-planting and on establishing the Kingdom of God</a:t>
            </a:r>
            <a:endParaRPr lang="en-US" dirty="0"/>
          </a:p>
        </p:txBody>
      </p:sp>
      <p:pic>
        <p:nvPicPr>
          <p:cNvPr id="4100" name="Picture 4"/>
          <p:cNvPicPr>
            <a:picLocks noGrp="1" noChangeAspect="1" noChangeArrowheads="1"/>
          </p:cNvPicPr>
          <p:nvPr>
            <p:ph sz="half" idx="2"/>
          </p:nvPr>
        </p:nvPicPr>
        <p:blipFill>
          <a:blip r:embed="rId3"/>
          <a:srcRect/>
          <a:stretch>
            <a:fillRect/>
          </a:stretch>
        </p:blipFill>
        <p:spPr bwMode="auto">
          <a:xfrm>
            <a:off x="6172200" y="1600200"/>
            <a:ext cx="2514600" cy="377947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Networked Neighborhoods</a:t>
            </a:r>
            <a:endParaRPr lang="en-US" b="1" dirty="0">
              <a:solidFill>
                <a:srgbClr val="C00000"/>
              </a:solidFill>
            </a:endParaRPr>
          </a:p>
        </p:txBody>
      </p:sp>
      <p:sp>
        <p:nvSpPr>
          <p:cNvPr id="3" name="Content Placeholder 2"/>
          <p:cNvSpPr>
            <a:spLocks noGrp="1"/>
          </p:cNvSpPr>
          <p:nvPr>
            <p:ph sz="half" idx="1"/>
          </p:nvPr>
        </p:nvSpPr>
        <p:spPr>
          <a:xfrm>
            <a:off x="457200" y="1600200"/>
            <a:ext cx="5638800" cy="4525963"/>
          </a:xfrm>
        </p:spPr>
        <p:txBody>
          <a:bodyPr>
            <a:normAutofit fontScale="92500" lnSpcReduction="20000"/>
          </a:bodyPr>
          <a:lstStyle/>
          <a:p>
            <a:r>
              <a:rPr lang="en-US" dirty="0" smtClean="0"/>
              <a:t>Ray </a:t>
            </a:r>
            <a:r>
              <a:rPr lang="en-US" dirty="0" err="1" smtClean="0"/>
              <a:t>Bakke</a:t>
            </a:r>
            <a:r>
              <a:rPr lang="en-US" dirty="0" smtClean="0"/>
              <a:t> and various US based urban ministries, Theology As Big As The City</a:t>
            </a:r>
            <a:br>
              <a:rPr lang="en-US" dirty="0" smtClean="0"/>
            </a:br>
            <a:endParaRPr lang="en-US" dirty="0" smtClean="0"/>
          </a:p>
          <a:p>
            <a:r>
              <a:rPr lang="en-US" dirty="0" smtClean="0"/>
              <a:t>Focuses on the inner city in the US context</a:t>
            </a:r>
            <a:br>
              <a:rPr lang="en-US" dirty="0" smtClean="0"/>
            </a:br>
            <a:endParaRPr lang="en-US" dirty="0" smtClean="0"/>
          </a:p>
          <a:p>
            <a:r>
              <a:rPr lang="en-US" dirty="0" smtClean="0"/>
              <a:t>Racial reconciliation a big issue along with social justice &amp; inner-city issues</a:t>
            </a:r>
            <a:br>
              <a:rPr lang="en-US" dirty="0" smtClean="0"/>
            </a:br>
            <a:endParaRPr lang="en-US" dirty="0" smtClean="0"/>
          </a:p>
          <a:p>
            <a:r>
              <a:rPr lang="en-US" dirty="0" smtClean="0"/>
              <a:t>Networking, collaboration, tapping into programs and resources, finding solutions together</a:t>
            </a:r>
            <a:endParaRPr lang="en-US" dirty="0"/>
          </a:p>
        </p:txBody>
      </p:sp>
      <p:pic>
        <p:nvPicPr>
          <p:cNvPr id="5122" name="Picture 2"/>
          <p:cNvPicPr>
            <a:picLocks noGrp="1" noChangeAspect="1" noChangeArrowheads="1"/>
          </p:cNvPicPr>
          <p:nvPr>
            <p:ph sz="half" idx="2"/>
          </p:nvPr>
        </p:nvPicPr>
        <p:blipFill>
          <a:blip r:embed="rId3"/>
          <a:srcRect/>
          <a:stretch>
            <a:fillRect/>
          </a:stretch>
        </p:blipFill>
        <p:spPr bwMode="auto">
          <a:xfrm>
            <a:off x="6400800" y="1524000"/>
            <a:ext cx="2362200" cy="29527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308</Words>
  <Application>Microsoft Office PowerPoint</Application>
  <PresentationFormat>On-screen Show (4:3)</PresentationFormat>
  <Paragraphs>131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Urban Solutions</vt:lpstr>
      <vt:lpstr>Overview</vt:lpstr>
      <vt:lpstr>Paradigms…</vt:lpstr>
      <vt:lpstr>Kingdom of God Paradigm</vt:lpstr>
      <vt:lpstr>New Creation Paradigm</vt:lpstr>
      <vt:lpstr>The Wicked City</vt:lpstr>
      <vt:lpstr>Appreciative Theology</vt:lpstr>
      <vt:lpstr>Incarnational Ministry</vt:lpstr>
      <vt:lpstr>Networked Neighborhoods</vt:lpstr>
      <vt:lpstr>Social Justice Approach</vt:lpstr>
      <vt:lpstr>The Rescue Mission</vt:lpstr>
      <vt:lpstr>The Church In The City</vt:lpstr>
      <vt:lpstr>The Spiritual City</vt:lpstr>
      <vt:lpstr>Spiritual Mapping</vt:lpstr>
      <vt:lpstr>Church Planting</vt:lpstr>
      <vt:lpstr>House Churches</vt:lpstr>
      <vt:lpstr>Sociological Approach</vt:lpstr>
      <vt:lpstr>The “Polis”</vt:lpstr>
      <vt:lpstr>Reaching The Leadership</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Solutions</dc:title>
  <dc:creator>John Edmiston</dc:creator>
  <cp:lastModifiedBy>John Edmiston</cp:lastModifiedBy>
  <cp:revision>61</cp:revision>
  <dcterms:created xsi:type="dcterms:W3CDTF">2008-03-22T19:57:10Z</dcterms:created>
  <dcterms:modified xsi:type="dcterms:W3CDTF">2008-03-28T19:53:51Z</dcterms:modified>
</cp:coreProperties>
</file>